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56" r:id="rId3"/>
    <p:sldId id="268" r:id="rId4"/>
    <p:sldId id="281" r:id="rId5"/>
    <p:sldId id="276" r:id="rId6"/>
    <p:sldId id="277" r:id="rId7"/>
    <p:sldId id="284" r:id="rId8"/>
    <p:sldId id="285" r:id="rId9"/>
    <p:sldId id="269" r:id="rId10"/>
    <p:sldId id="282" r:id="rId11"/>
    <p:sldId id="279" r:id="rId12"/>
    <p:sldId id="280" r:id="rId13"/>
  </p:sldIdLst>
  <p:sldSz cx="9144000" cy="6858000" type="screen4x3"/>
  <p:notesSz cx="6761163" cy="99425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75" autoAdjust="0"/>
  </p:normalViewPr>
  <p:slideViewPr>
    <p:cSldViewPr>
      <p:cViewPr varScale="1">
        <p:scale>
          <a:sx n="120" d="100"/>
          <a:sy n="120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Vančura" userId="a0f52cf2-5e8c-4e07-ad17-a5c1276a0ddf" providerId="ADAL" clId="{2748DC9B-9E80-41E4-950A-BE27E5F9EADC}"/>
    <pc:docChg chg="delSld">
      <pc:chgData name="Tomáš Vančura" userId="a0f52cf2-5e8c-4e07-ad17-a5c1276a0ddf" providerId="ADAL" clId="{2748DC9B-9E80-41E4-950A-BE27E5F9EADC}" dt="2025-12-09T12:45:30.594" v="5" actId="47"/>
      <pc:docMkLst>
        <pc:docMk/>
      </pc:docMkLst>
      <pc:sldChg chg="del">
        <pc:chgData name="Tomáš Vančura" userId="a0f52cf2-5e8c-4e07-ad17-a5c1276a0ddf" providerId="ADAL" clId="{2748DC9B-9E80-41E4-950A-BE27E5F9EADC}" dt="2025-12-09T12:45:30.594" v="5" actId="47"/>
        <pc:sldMkLst>
          <pc:docMk/>
          <pc:sldMk cId="3846262985" sldId="270"/>
        </pc:sldMkLst>
      </pc:sldChg>
      <pc:sldChg chg="del">
        <pc:chgData name="Tomáš Vančura" userId="a0f52cf2-5e8c-4e07-ad17-a5c1276a0ddf" providerId="ADAL" clId="{2748DC9B-9E80-41E4-950A-BE27E5F9EADC}" dt="2025-12-09T12:45:29.782" v="4" actId="47"/>
        <pc:sldMkLst>
          <pc:docMk/>
          <pc:sldMk cId="833751461" sldId="271"/>
        </pc:sldMkLst>
      </pc:sldChg>
      <pc:sldChg chg="del">
        <pc:chgData name="Tomáš Vančura" userId="a0f52cf2-5e8c-4e07-ad17-a5c1276a0ddf" providerId="ADAL" clId="{2748DC9B-9E80-41E4-950A-BE27E5F9EADC}" dt="2025-12-09T12:45:29.038" v="3" actId="47"/>
        <pc:sldMkLst>
          <pc:docMk/>
          <pc:sldMk cId="2436942520" sldId="272"/>
        </pc:sldMkLst>
      </pc:sldChg>
      <pc:sldChg chg="del">
        <pc:chgData name="Tomáš Vančura" userId="a0f52cf2-5e8c-4e07-ad17-a5c1276a0ddf" providerId="ADAL" clId="{2748DC9B-9E80-41E4-950A-BE27E5F9EADC}" dt="2025-12-09T12:45:28.273" v="2" actId="47"/>
        <pc:sldMkLst>
          <pc:docMk/>
          <pc:sldMk cId="3298792982" sldId="273"/>
        </pc:sldMkLst>
      </pc:sldChg>
      <pc:sldChg chg="del">
        <pc:chgData name="Tomáš Vančura" userId="a0f52cf2-5e8c-4e07-ad17-a5c1276a0ddf" providerId="ADAL" clId="{2748DC9B-9E80-41E4-950A-BE27E5F9EADC}" dt="2025-12-09T12:45:27.466" v="1" actId="47"/>
        <pc:sldMkLst>
          <pc:docMk/>
          <pc:sldMk cId="3763984582" sldId="274"/>
        </pc:sldMkLst>
      </pc:sldChg>
      <pc:sldChg chg="del">
        <pc:chgData name="Tomáš Vančura" userId="a0f52cf2-5e8c-4e07-ad17-a5c1276a0ddf" providerId="ADAL" clId="{2748DC9B-9E80-41E4-950A-BE27E5F9EADC}" dt="2025-12-09T12:45:26.645" v="0" actId="47"/>
        <pc:sldMkLst>
          <pc:docMk/>
          <pc:sldMk cId="616962767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FABEB6F-7036-B6EA-B709-FC7BB8E02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F87B0A-B3D5-649A-A7D3-EDCD87A047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FBFA8B-C795-4128-AAB6-8C3CD1002E00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6A4FF16E-4A3E-D92B-EFBC-4608EE20A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A550842-2AF3-A6C1-25CD-2585718D9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D61E06-C6CB-93AB-74E0-09A89079C0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CE10A-F573-1CFC-F17F-828607631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E052BA-82E4-4561-9666-05E38DAE2E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24D3-21A8-842E-2006-B81C97B9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>
            <a:extLst>
              <a:ext uri="{FF2B5EF4-FFF2-40B4-BE49-F238E27FC236}">
                <a16:creationId xmlns:a16="http://schemas.microsoft.com/office/drawing/2014/main" id="{97AE5D4A-BAC0-81B4-01D7-BD08896B73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>
            <a:extLst>
              <a:ext uri="{FF2B5EF4-FFF2-40B4-BE49-F238E27FC236}">
                <a16:creationId xmlns:a16="http://schemas.microsoft.com/office/drawing/2014/main" id="{07496C44-FDA6-F238-3511-4D03BE04D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78734B2E-CAF7-F641-E5F5-91F2D775E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33D37C-1AD5-4DCB-8DDF-DDCE9F780B9D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272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>
            <a:extLst>
              <a:ext uri="{FF2B5EF4-FFF2-40B4-BE49-F238E27FC236}">
                <a16:creationId xmlns:a16="http://schemas.microsoft.com/office/drawing/2014/main" id="{34FB2A01-D2CF-5381-DFDF-8AE933D59A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>
            <a:extLst>
              <a:ext uri="{FF2B5EF4-FFF2-40B4-BE49-F238E27FC236}">
                <a16:creationId xmlns:a16="http://schemas.microsoft.com/office/drawing/2014/main" id="{0CC89FCD-5523-680E-D60E-3DB2C1D8D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97186FEC-4986-824E-D8F3-8752C6A0E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33D37C-1AD5-4DCB-8DDF-DDCE9F780B9D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93F8CF6B-67ED-CD1E-A5DA-B5C8445ABE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DCE50FB2-29EB-E66E-CA5D-72334A63B0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B37FEAD2-1365-863E-2B88-5911CB6D7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D4BB9B-60A3-44A1-A186-7C4CC365A2D9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7C7FB-62BA-EE27-64DB-9F703BFAE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C4262E31-BD9E-6C62-D379-555B337072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D8F23BB0-8EBD-D5F9-8C63-5E8E8EAFA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C1608432-0C3F-36BB-2781-2D4C6A99B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D4BB9B-60A3-44A1-A186-7C4CC365A2D9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372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F7C8F-94DB-5068-8846-A2DEFFFA9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D6ED58D6-8C03-3E91-27F9-E471595220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734DD2E2-07FE-A654-AAA7-E382179B5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E9C9EA67-60E9-4D50-EAB9-0478433FE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D4BB9B-60A3-44A1-A186-7C4CC365A2D9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90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CD8F3B-C9DF-2D19-4712-F292F89F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BB9F-B58B-414C-9A12-4ADD514A9A5C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E9CD3F-C2D3-D563-2851-97403EBD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2D341F-C03C-D7B9-2879-E9BB1EA6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0E8C-7D49-4EDB-A20C-8BDBF6A291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307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192853-1274-9783-0C74-C87A3707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B477-5E42-4CAA-B641-F652DCCC386C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2C037B-A284-8B33-5AA5-8FEAA635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1ABA20-9013-548B-B27A-6BA32EA1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6CDA-323C-4C1C-8E33-01FAD2C3D9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1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1078FC-0BA4-5D72-8E75-77210E90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6BDC-46C3-4964-856D-63900B42A73B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B6A0FF-8598-008F-E763-6E13D2E5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B6A249-15B1-8D8D-A8BB-463DAE2B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E0CD-924E-43B8-A9B5-57DC82CE81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942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68A6E9-F55E-B5C6-E33A-0C6ACDDC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C80F-D21C-482E-A598-750A181F011B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2C0546-EA40-BDED-3BCA-8BFE35DC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C5C5CB-F3B8-9989-C404-39FACE7E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EEDA-FEF7-42B5-9DA3-F6EEDCFB41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898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315A1-5DA5-6216-7DE3-D4C3602B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4A45-C509-424A-969B-4F5B6115BB88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57F29F-2437-E862-673F-2D7A4FA5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807EF5-570D-5F89-C839-17BED4F7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3C5D-D7C9-4F20-9BE1-0C32813132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073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197A32A-99CB-EAFF-A635-CBD20B6B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FA80-1B7A-4040-A709-FE21C73334DA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A728BDA-B53A-FC0F-42B6-EFA94E27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E3D6ADE-7469-843E-4E7B-0B888BE4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88B1-FF21-4E99-9075-6F008815EF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525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2C68B19C-2D72-02C0-BB50-6EA3C6C5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062A-9975-4815-AB67-C8C42E5BEB2E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73CE06D1-488A-DB10-EA33-F5DAD923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A7A5E2B-B483-0030-5C5E-4335053A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3CE8-9376-488A-AD5C-0863E5FB2F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740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468BC744-7127-9768-8D62-2C4E8ACB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7DFF-4883-4821-9584-CB4AA7C33718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8A5F70E6-804F-6BE2-0825-AC95981A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E0EB295-CBB9-FF9B-1135-F6572765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5958-B800-4A26-846F-493A3DABAE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82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6E06F50-C5CC-EBB8-EB1F-952FC4AB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43CC-16E8-4871-BC0B-B342A3A7C5E6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AAD2C8A8-A818-7646-02FB-E9EA4998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D2D8DFB-ACAB-3C68-28E7-321F7D20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AEC3-2B03-4E97-8813-E9593B967A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537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B0578B0-5EF5-E4F4-E33C-FF29B252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1491-CE42-4886-9568-2A422AEBA1A5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6DB0A6C-6A35-72B6-1ABF-7ED209F0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AA08B10-3E67-35E0-01E1-BBF57758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B4E9-5F19-4B98-9097-5543617C12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052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0B7B3AE-B72A-2A92-BD5C-E3A2E170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C147B-9316-46F2-9EB4-18E774F81514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3839CE7-D550-C4E1-A33F-67715BAF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D164963-7E60-AC24-CB00-5874DB05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AEF6-C931-4838-A31D-2D3043451F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236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E32EFF7-26A1-BAE9-B085-3E48647F0D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523D9175-8C01-4823-5A51-8B1CE5E9A9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499C4A-67DB-4E44-A1DD-F8AA86625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BA6864-3457-49BE-B7AC-3D2C3CFF48FC}" type="datetimeFigureOut">
              <a:rPr lang="cs-CZ"/>
              <a:pPr>
                <a:defRPr/>
              </a:pPr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418A7B-8398-AF46-F5E7-4E8E19EAE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F3BF9B-80F9-61AB-23DE-F73C590E4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88C4A0-A22E-44C7-B354-C7843F5E15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alathova.Ilona@nosppp.cz" TargetMode="External"/><Relationship Id="rId2" Type="http://schemas.openxmlformats.org/officeDocument/2006/relationships/hyperlink" Target="mailto:rezervace@hotelolsanka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ppp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lathova.Ilona@nosppp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ezervace@hotelolsanka.cz" TargetMode="External"/><Relationship Id="rId2" Type="http://schemas.openxmlformats.org/officeDocument/2006/relationships/hyperlink" Target="https://www.hotelolsanka.cz/kontak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4A7D9-D650-0978-597F-5FA744565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03A3BDD-446F-4AB1-5ACE-D43B0B8F8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7992888" cy="1944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>
                <a:solidFill>
                  <a:schemeClr val="accent6"/>
                </a:solidFill>
              </a:rPr>
              <a:t>Pobyty 2026</a:t>
            </a:r>
            <a:br>
              <a:rPr lang="cs-CZ" sz="5400" dirty="0">
                <a:solidFill>
                  <a:schemeClr val="accent6"/>
                </a:solidFill>
              </a:rPr>
            </a:br>
            <a:endParaRPr lang="cs-CZ" sz="5400" dirty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5400" dirty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>
                <a:solidFill>
                  <a:schemeClr val="tx1"/>
                </a:solidFill>
              </a:rPr>
              <a:t>Změna v objednávání wellness pobytů a rozšíření nabídky o hotel Olšanka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5400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cs-CZ" sz="5400" dirty="0">
                <a:solidFill>
                  <a:schemeClr val="tx1"/>
                </a:solidFill>
              </a:rPr>
            </a:br>
            <a:endParaRPr lang="cs-CZ" sz="5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4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4000" dirty="0"/>
          </a:p>
        </p:txBody>
      </p:sp>
      <p:pic>
        <p:nvPicPr>
          <p:cNvPr id="2" name="Obrázek 1" descr="Obsah obrázku kruh, logo, Písmo, Grafika&#10;&#10;Obsah generovaný pomocí AI může být nesprávný.">
            <a:extLst>
              <a:ext uri="{FF2B5EF4-FFF2-40B4-BE49-F238E27FC236}">
                <a16:creationId xmlns:a16="http://schemas.microsoft.com/office/drawing/2014/main" id="{2C5898F8-9D6F-0BCB-FB92-76B052023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99618"/>
            <a:ext cx="2203704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978CD-C249-EED8-78D9-8D527387A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4089DA6-FAF1-4442-2C05-EF332321F424}"/>
              </a:ext>
            </a:extLst>
          </p:cNvPr>
          <p:cNvSpPr txBox="1"/>
          <p:nvPr/>
        </p:nvSpPr>
        <p:spPr>
          <a:xfrm>
            <a:off x="0" y="476672"/>
            <a:ext cx="903649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b="1" dirty="0">
                <a:latin typeface="+mj-lt"/>
              </a:rPr>
              <a:t>Pobyty dle vlastního výběru Hotel Olšanka Praha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b="1" dirty="0">
              <a:latin typeface="+mj-lt"/>
            </a:endParaRP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1600" dirty="0">
                <a:latin typeface="+mn-lt"/>
              </a:rPr>
              <a:t>Od ledna 2026 bude svaz v rámci benefitů pro své členy přispívat na pobyty v Hotelu Olšanka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v Praze. Člen si  sám objedná pobyt na rezervačním oddělení :</a:t>
            </a:r>
          </a:p>
          <a:p>
            <a:pPr marL="180975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1600" dirty="0">
                <a:latin typeface="+mn-lt"/>
              </a:rPr>
              <a:t> </a:t>
            </a:r>
            <a:r>
              <a:rPr lang="cs-CZ" sz="1600" b="1" dirty="0">
                <a:latin typeface="+mn-lt"/>
                <a:hlinkClick r:id="rId2"/>
              </a:rPr>
              <a:t>rezervace@hotelolsanka.cz</a:t>
            </a:r>
            <a:r>
              <a:rPr lang="cs-CZ" sz="1600" b="1" dirty="0">
                <a:latin typeface="+mn-lt"/>
              </a:rPr>
              <a:t> </a:t>
            </a:r>
          </a:p>
          <a:p>
            <a:pPr marL="180975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1600" b="1" dirty="0">
                <a:latin typeface="+mn-lt"/>
              </a:rPr>
              <a:t>(tel.267 092 212, 724 875 292</a:t>
            </a:r>
            <a:r>
              <a:rPr lang="cs-CZ" sz="1600" dirty="0">
                <a:latin typeface="+mn-lt"/>
              </a:rPr>
              <a:t>)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1600" dirty="0">
                <a:latin typeface="+mn-lt"/>
              </a:rPr>
              <a:t> a pobyt si uhradí podle pokynů. V rámci každého pobytu bude 1x volný vstup do hotelového bazénu. </a:t>
            </a:r>
            <a:r>
              <a:rPr lang="cs-CZ" sz="1600" b="1" dirty="0">
                <a:latin typeface="+mn-lt"/>
              </a:rPr>
              <a:t>Slevy se netýkají akčních nabídek na wellness pobyty v rámci samostatné nabídky</a:t>
            </a:r>
            <a:r>
              <a:rPr lang="cs-CZ" sz="1600" dirty="0">
                <a:latin typeface="+mn-lt"/>
              </a:rPr>
              <a:t>.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endParaRPr lang="cs-CZ" sz="1600" dirty="0">
              <a:latin typeface="+mn-lt"/>
            </a:endParaRP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1600" dirty="0">
                <a:latin typeface="+mn-lt"/>
              </a:rPr>
              <a:t>Po příjezdu na pobyt bude nutné se na recepci 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prokázat průkazem člena NOS PPP</a:t>
            </a:r>
            <a:r>
              <a:rPr lang="cs-CZ" sz="1600" b="1" dirty="0">
                <a:latin typeface="+mn-lt"/>
              </a:rPr>
              <a:t>. </a:t>
            </a:r>
            <a:r>
              <a:rPr lang="cs-CZ" sz="1600" dirty="0">
                <a:latin typeface="+mn-lt"/>
              </a:rPr>
              <a:t>Pokud jej člen nebude mít, bude mu dopočítána cena za pobyt pro nečleny odborů.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endParaRPr lang="cs-CZ" sz="1600" dirty="0">
              <a:latin typeface="+mn-lt"/>
            </a:endParaRP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1600" dirty="0">
                <a:latin typeface="+mn-lt"/>
              </a:rPr>
              <a:t>Po ukončení pobytu člen zašle na adresu:</a:t>
            </a:r>
          </a:p>
          <a:p>
            <a:pPr marL="180975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sz="1600" b="1" dirty="0">
                <a:latin typeface="+mn-lt"/>
              </a:rPr>
              <a:t>  </a:t>
            </a:r>
            <a:r>
              <a:rPr lang="cs-CZ" sz="1600" b="1" dirty="0">
                <a:latin typeface="+mn-lt"/>
                <a:hlinkClick r:id="rId3"/>
              </a:rPr>
              <a:t>Galathova.Ilona@nosppp.cz</a:t>
            </a:r>
            <a:r>
              <a:rPr lang="cs-CZ" sz="1600" b="1" dirty="0">
                <a:latin typeface="+mn-lt"/>
              </a:rPr>
              <a:t> 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1600" dirty="0">
                <a:latin typeface="+mn-lt"/>
              </a:rPr>
              <a:t>potvrzení o uskutečněném pobytu včetně čísla bankovního účtu, na který mu bude zaslán příspěvek ve výši 150,-Kč/noc. </a:t>
            </a:r>
            <a:r>
              <a:rPr lang="cs-CZ" sz="1600" b="1" dirty="0">
                <a:latin typeface="+mn-lt"/>
              </a:rPr>
              <a:t>Pobyt musí být delší 2 nocí</a:t>
            </a:r>
            <a:r>
              <a:rPr lang="cs-CZ" sz="1600" dirty="0">
                <a:latin typeface="+mn-lt"/>
              </a:rPr>
              <a:t>. Pokud bude pobyt na 6 a více nocí bude mu náležet příspěvek ve výši 1000,-Kč. 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endParaRPr lang="cs-CZ" sz="1600" dirty="0">
              <a:latin typeface="+mn-lt"/>
            </a:endParaRP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Členu může být poskytnut maximálně jeden příspěvek na  pobyt v rámci kalendářního  roku a bude náležet členu, který jej nečerpal v roce 2025.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563140-C72F-F780-26AE-774B379C3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5304"/>
            <a:ext cx="2203704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4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B3A01-BAA4-52F7-495B-629CF00D1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obloha, venku, budova, Urbánní design&#10;&#10;Obsah generovaný pomocí AI může být nesprávný.">
            <a:extLst>
              <a:ext uri="{FF2B5EF4-FFF2-40B4-BE49-F238E27FC236}">
                <a16:creationId xmlns:a16="http://schemas.microsoft.com/office/drawing/2014/main" id="{6A5EC1D4-8056-EB40-0295-1591DADDC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3096344" cy="20882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9169E2A-60E8-162D-59AD-D44E6DB19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1116"/>
            <a:ext cx="2203704" cy="8900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AB5B0D2-2BF7-0FD1-B1BF-CF295279A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69" y="44624"/>
            <a:ext cx="709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EDD6-3047-B365-3EF4-490E52EA1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obloha, venku, budova, Urbánní design&#10;&#10;Obsah generovaný pomocí AI může být nesprávný.">
            <a:extLst>
              <a:ext uri="{FF2B5EF4-FFF2-40B4-BE49-F238E27FC236}">
                <a16:creationId xmlns:a16="http://schemas.microsoft.com/office/drawing/2014/main" id="{F7C0EB3A-B5D5-2B48-D700-4E55D219A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3096344" cy="20882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2DF20B4-CD1C-70C4-7DAA-98519862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1116"/>
            <a:ext cx="2203704" cy="8900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A5EBD5-235C-A3A5-3ACC-E4CC239EB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83610"/>
            <a:ext cx="9144000" cy="41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0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88EAA55-E2E8-F8A1-6C39-2753B2CAB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450" y="188640"/>
            <a:ext cx="7128966" cy="1944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>
                <a:solidFill>
                  <a:schemeClr val="accent6"/>
                </a:solidFill>
              </a:rPr>
              <a:t>Pobyty 2026 </a:t>
            </a:r>
            <a:br>
              <a:rPr lang="cs-CZ" sz="5400" dirty="0">
                <a:solidFill>
                  <a:schemeClr val="accent6"/>
                </a:solidFill>
              </a:rPr>
            </a:br>
            <a:endParaRPr lang="cs-CZ" sz="5400" dirty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5400" dirty="0">
              <a:solidFill>
                <a:schemeClr val="accent6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>
                <a:solidFill>
                  <a:schemeClr val="tx1"/>
                </a:solidFill>
              </a:rPr>
              <a:t>Poděbrady </a:t>
            </a:r>
            <a:br>
              <a:rPr lang="cs-CZ" sz="5400" dirty="0">
                <a:solidFill>
                  <a:schemeClr val="tx1"/>
                </a:solidFill>
              </a:rPr>
            </a:br>
            <a:r>
              <a:rPr lang="cs-CZ" sz="5400" dirty="0">
                <a:solidFill>
                  <a:schemeClr val="tx1"/>
                </a:solidFill>
              </a:rPr>
              <a:t>Janské Lázně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>
                <a:solidFill>
                  <a:schemeClr val="tx1"/>
                </a:solidFill>
              </a:rPr>
              <a:t>Luhačovice </a:t>
            </a:r>
            <a:br>
              <a:rPr lang="cs-CZ" sz="5400" dirty="0">
                <a:solidFill>
                  <a:schemeClr val="tx1"/>
                </a:solidFill>
              </a:rPr>
            </a:br>
            <a:r>
              <a:rPr lang="cs-CZ" sz="5400" dirty="0">
                <a:solidFill>
                  <a:schemeClr val="tx1"/>
                </a:solidFill>
              </a:rPr>
              <a:t>Hotel Olšanka Praha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5400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cs-CZ" sz="5400" dirty="0">
                <a:solidFill>
                  <a:schemeClr val="tx1"/>
                </a:solidFill>
              </a:rPr>
            </a:br>
            <a:endParaRPr lang="cs-CZ" sz="54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4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4000" dirty="0"/>
          </a:p>
        </p:txBody>
      </p:sp>
      <p:pic>
        <p:nvPicPr>
          <p:cNvPr id="2" name="Obrázek 1" descr="Obsah obrázku kruh, logo, Písmo, Grafika&#10;&#10;Obsah generovaný pomocí AI může být nesprávný.">
            <a:extLst>
              <a:ext uri="{FF2B5EF4-FFF2-40B4-BE49-F238E27FC236}">
                <a16:creationId xmlns:a16="http://schemas.microsoft.com/office/drawing/2014/main" id="{5529924F-C9F9-9CBF-94F2-03999AF55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40768"/>
            <a:ext cx="2203704" cy="890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43099B-16E7-8DA6-711F-F47369F2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435280" cy="6335985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8000" b="1" dirty="0">
                <a:latin typeface="+mj-lt"/>
              </a:rPr>
              <a:t>Pobyty dle vlastního výběru –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8000" b="1" dirty="0">
                <a:latin typeface="+mj-lt"/>
              </a:rPr>
              <a:t>resorty Poděbrady, Janské Lázně, Luhačovice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5000" b="1" dirty="0">
                <a:latin typeface="+mj-lt"/>
              </a:rPr>
              <a:t>(ostatní lázně jsou v jednání)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500" dirty="0"/>
              <a:t>	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6200" dirty="0"/>
              <a:t>Od ledna 2026 budou umístěny na </a:t>
            </a:r>
            <a:r>
              <a:rPr lang="cs-CZ" sz="6200" dirty="0">
                <a:hlinkClick r:id="rId3"/>
              </a:rPr>
              <a:t>www.nosppp.cz</a:t>
            </a:r>
            <a:r>
              <a:rPr lang="cs-CZ" sz="6200" dirty="0"/>
              <a:t> odkazy pro objednání celoročních wellness a krátkodobých pobytů z katalogové nabídky nasmlouvaných resortů. Pro přihlášení člena na pobyt bude třeba na odkazu vyplnit heslo: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endParaRPr lang="cs-CZ" sz="6200" dirty="0"/>
          </a:p>
          <a:p>
            <a:pPr marL="542925" indent="-3619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dirty="0"/>
              <a:t>Poděbrady:</a:t>
            </a:r>
            <a:r>
              <a:rPr lang="cs-CZ" sz="6200" b="1" dirty="0">
                <a:solidFill>
                  <a:srgbClr val="C00000"/>
                </a:solidFill>
              </a:rPr>
              <a:t> nosppp26</a:t>
            </a:r>
          </a:p>
          <a:p>
            <a:pPr marL="542925" indent="-3619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200" dirty="0"/>
              <a:t>Janské Lázně: </a:t>
            </a:r>
            <a:r>
              <a:rPr lang="cs-CZ" sz="6300" b="1" dirty="0">
                <a:solidFill>
                  <a:srgbClr val="C00000"/>
                </a:solidFill>
              </a:rPr>
              <a:t>NOSPPP26</a:t>
            </a:r>
          </a:p>
          <a:p>
            <a:pPr marL="542925" indent="-3619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6300" dirty="0"/>
              <a:t>Luhačovice</a:t>
            </a:r>
            <a:r>
              <a:rPr lang="cs-CZ" sz="6300" b="1" dirty="0">
                <a:solidFill>
                  <a:srgbClr val="C00000"/>
                </a:solidFill>
              </a:rPr>
              <a:t>: </a:t>
            </a:r>
            <a:r>
              <a:rPr lang="cs-CZ" sz="6300" b="1" dirty="0" err="1">
                <a:solidFill>
                  <a:srgbClr val="C00000"/>
                </a:solidFill>
              </a:rPr>
              <a:t>nosppp</a:t>
            </a:r>
            <a:endParaRPr lang="cs-CZ" sz="6300" b="1" dirty="0">
              <a:solidFill>
                <a:srgbClr val="C00000"/>
              </a:solidFill>
            </a:endParaRPr>
          </a:p>
          <a:p>
            <a:pPr marL="542925" indent="-36195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sz="6200" dirty="0"/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6200" dirty="0"/>
              <a:t>Člen si z katalogové nabídky sám objedná pobyt na rezervačním oddělení, kde bude již cena se slevou a pobyt si uhradí podle pokynů. Slevy se netýkají akčních nabídek.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endParaRPr lang="cs-CZ" sz="6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5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5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B3F6A-0A7B-CA5B-A7BA-F610CA0B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 descr="http://c.budtepohodarem.cz/images/ilustrace/procenta_01.png">
            <a:extLst>
              <a:ext uri="{FF2B5EF4-FFF2-40B4-BE49-F238E27FC236}">
                <a16:creationId xmlns:a16="http://schemas.microsoft.com/office/drawing/2014/main" id="{556746B7-FBDA-E165-8A93-8B98F63B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54" y="5418138"/>
            <a:ext cx="1800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9C2234-AAFA-76F4-5681-B7622D9D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335985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1200" b="1" dirty="0">
                <a:latin typeface="+mj-lt"/>
              </a:rPr>
              <a:t>Pobyty dle vlastního výběru –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1200" b="1" dirty="0">
                <a:latin typeface="+mj-lt"/>
              </a:rPr>
              <a:t>resorty Poděbrady, Janské Lázně,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5500" b="1" dirty="0">
                <a:latin typeface="+mj-lt"/>
              </a:rPr>
              <a:t>(ostatní lázně jsou v jednání)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500" dirty="0"/>
              <a:t>	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endParaRPr lang="cs-CZ" sz="6200" dirty="0"/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6200" dirty="0"/>
              <a:t>Po příjezdu na pobyt bude nutné se na recepci </a:t>
            </a:r>
            <a:r>
              <a:rPr lang="cs-CZ" sz="6200" b="1" dirty="0">
                <a:solidFill>
                  <a:srgbClr val="C00000"/>
                </a:solidFill>
              </a:rPr>
              <a:t>prokázat průkazem člena NOS PPP</a:t>
            </a:r>
            <a:r>
              <a:rPr lang="cs-CZ" sz="6200" b="1" dirty="0"/>
              <a:t>. </a:t>
            </a:r>
            <a:r>
              <a:rPr lang="cs-CZ" sz="6200" dirty="0"/>
              <a:t>Pokud jej člen nebude mít, bude mu dopočítána cena za pobyt bez slevy.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6200" dirty="0"/>
              <a:t>Po ukončení pobytu člen zašle na adresu: </a:t>
            </a:r>
            <a:r>
              <a:rPr lang="cs-CZ" sz="6200" dirty="0">
                <a:hlinkClick r:id="rId4"/>
              </a:rPr>
              <a:t>Galathova.Ilona@nosppp.cz</a:t>
            </a:r>
            <a:r>
              <a:rPr lang="cs-CZ" sz="6200" dirty="0"/>
              <a:t> potvrzení o uskutečněném pobytu včetně čísla bankovního účtu, na který mu bude zaslán příspěvek ve výši 150,-Kč/noc. </a:t>
            </a:r>
            <a:r>
              <a:rPr lang="cs-CZ" sz="6200" b="1" dirty="0"/>
              <a:t>Pobyt musí být delší 2 nocí</a:t>
            </a:r>
            <a:r>
              <a:rPr lang="cs-CZ" sz="6200" dirty="0"/>
              <a:t>. Pokud bude pobyt na 6 a více nocí bude mu náležet příspěvek ve výši 1000,-Kč. </a:t>
            </a:r>
          </a:p>
          <a:p>
            <a:pPr marL="180975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sz="6200" b="1" dirty="0">
                <a:solidFill>
                  <a:srgbClr val="C00000"/>
                </a:solidFill>
              </a:rPr>
              <a:t>Členu může být poskytnut maximálně jeden příspěvek na  pobyt v rámci kalendářního  roku a bude náležet členu, který jej nečerpal v roce 2025.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5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5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39536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31F74-E922-DBE2-A29A-90A5B1A2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 descr="http://c.budtepohodarem.cz/images/ilustrace/procenta_01.png">
            <a:extLst>
              <a:ext uri="{FF2B5EF4-FFF2-40B4-BE49-F238E27FC236}">
                <a16:creationId xmlns:a16="http://schemas.microsoft.com/office/drawing/2014/main" id="{EC32FD59-A6CA-87EE-5D35-4B3F8E54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54" y="5418138"/>
            <a:ext cx="1800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7A46D7-AE9F-2856-A46E-DF8DCFA6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129542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1200" b="1" dirty="0">
                <a:latin typeface="+mj-lt"/>
              </a:rPr>
              <a:t>Pobyty dle vlastního výběru –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1200" b="1" dirty="0">
                <a:latin typeface="+mj-lt"/>
              </a:rPr>
              <a:t>resorty Poděbrady, Janské Lázně (ostatní lázně jsou v jednání)</a:t>
            </a:r>
            <a:endParaRPr lang="cs-CZ" sz="6200" b="1" dirty="0">
              <a:latin typeface="+mj-lt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5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5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2FE9C2-8451-4D6C-307A-D4302E79A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6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9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1052725-0B67-26AB-D192-A6A58C273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91680" y="183953"/>
            <a:ext cx="5760640" cy="649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10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706AA5-D29D-C355-4224-B1920DE2A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35696" y="93338"/>
            <a:ext cx="4824536" cy="664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6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77B2A3-49DF-BEEF-1401-4D0300DA1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35696" y="260648"/>
            <a:ext cx="514951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6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B12B85D-D342-75F9-ECFC-1C3ECAB8FD93}"/>
              </a:ext>
            </a:extLst>
          </p:cNvPr>
          <p:cNvSpPr txBox="1"/>
          <p:nvPr/>
        </p:nvSpPr>
        <p:spPr>
          <a:xfrm>
            <a:off x="395536" y="2780928"/>
            <a:ext cx="864096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b="1" dirty="0">
                <a:latin typeface="+mj-lt"/>
              </a:rPr>
              <a:t>Hotel Olšanka Praha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b="1" dirty="0">
              <a:latin typeface="+mj-lt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>
                <a:latin typeface="+mn-lt"/>
                <a:hlinkClick r:id="rId2"/>
              </a:rPr>
              <a:t>https://www.hotelolsanka.cz/kontakt/</a:t>
            </a:r>
            <a:r>
              <a:rPr lang="cs-CZ" b="1" dirty="0">
                <a:latin typeface="+mn-lt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latin typeface="+mn-lt"/>
            </a:endParaRPr>
          </a:p>
          <a:p>
            <a:pPr marL="180975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 </a:t>
            </a:r>
            <a:r>
              <a:rPr lang="cs-CZ" b="1" dirty="0">
                <a:hlinkClick r:id="rId3"/>
              </a:rPr>
              <a:t>rezervace@hotelolsanka.cz</a:t>
            </a:r>
            <a:r>
              <a:rPr lang="cs-CZ" b="1" dirty="0"/>
              <a:t> </a:t>
            </a:r>
          </a:p>
          <a:p>
            <a:pPr marL="180975" indent="0" algn="ctr" eaLnBrk="1" fontAlgn="auto" hangingPunct="1">
              <a:spcAft>
                <a:spcPts val="0"/>
              </a:spcAft>
              <a:buNone/>
              <a:defRPr/>
            </a:pPr>
            <a:r>
              <a:rPr lang="cs-CZ" b="1" dirty="0"/>
              <a:t>(tel.267 092 212, 724 875 292</a:t>
            </a:r>
            <a:r>
              <a:rPr lang="cs-CZ" dirty="0"/>
              <a:t>)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>
                <a:latin typeface="+mn-lt"/>
              </a:rPr>
              <a:t>Pro odboráře</a:t>
            </a:r>
            <a:endParaRPr lang="cs-CZ" b="1" dirty="0">
              <a:latin typeface="+mn-lt"/>
            </a:endParaRPr>
          </a:p>
        </p:txBody>
      </p:sp>
      <p:pic>
        <p:nvPicPr>
          <p:cNvPr id="7" name="Obrázek 6" descr="Obsah obrázku obloha, venku, budova, Urbánní design&#10;&#10;Obsah generovaný pomocí AI může být nesprávný.">
            <a:extLst>
              <a:ext uri="{FF2B5EF4-FFF2-40B4-BE49-F238E27FC236}">
                <a16:creationId xmlns:a16="http://schemas.microsoft.com/office/drawing/2014/main" id="{5F77A3B6-4945-169E-F46F-160B30D2E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3096344" cy="20882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0B4C22-D930-D87D-E675-C6EE81E90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1116"/>
            <a:ext cx="2203704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09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3A23C02CC4894A810505902EAA7E02" ma:contentTypeVersion="15" ma:contentTypeDescription="Vytvoří nový dokument" ma:contentTypeScope="" ma:versionID="e33eebff94ec9c4ddf85a361fcbbe742">
  <xsd:schema xmlns:xsd="http://www.w3.org/2001/XMLSchema" xmlns:xs="http://www.w3.org/2001/XMLSchema" xmlns:p="http://schemas.microsoft.com/office/2006/metadata/properties" xmlns:ns2="21d5ee40-1201-4cd0-a85f-defc84f2f97c" xmlns:ns3="028bfbed-e982-48f3-82d5-ad0314f2dbaa" targetNamespace="http://schemas.microsoft.com/office/2006/metadata/properties" ma:root="true" ma:fieldsID="188e938288d5e89da7514b885d3fff2a" ns2:_="" ns3:_="">
    <xsd:import namespace="21d5ee40-1201-4cd0-a85f-defc84f2f97c"/>
    <xsd:import namespace="028bfbed-e982-48f3-82d5-ad0314f2d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5ee40-1201-4cd0-a85f-defc84f2f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a6972b2a-701f-41d4-b80f-9a4524529d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bfbed-e982-48f3-82d5-ad0314f2d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45b3e1f-1f8a-4dc8-afbe-7fda41e00de3}" ma:internalName="TaxCatchAll" ma:showField="CatchAllData" ma:web="028bfbed-e982-48f3-82d5-ad0314f2d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8bfbed-e982-48f3-82d5-ad0314f2dbaa" xsi:nil="true"/>
    <lcf76f155ced4ddcb4097134ff3c332f xmlns="21d5ee40-1201-4cd0-a85f-defc84f2f9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4B73D0-7693-4D01-B8C0-A8DA1A7E5539}"/>
</file>

<file path=customXml/itemProps2.xml><?xml version="1.0" encoding="utf-8"?>
<ds:datastoreItem xmlns:ds="http://schemas.openxmlformats.org/officeDocument/2006/customXml" ds:itemID="{D7976938-1CD0-4867-88ED-4AAA2247AF53}"/>
</file>

<file path=customXml/itemProps3.xml><?xml version="1.0" encoding="utf-8"?>
<ds:datastoreItem xmlns:ds="http://schemas.openxmlformats.org/officeDocument/2006/customXml" ds:itemID="{AF027530-5941-48FE-8C21-B7940BD4FD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4662</TotalTime>
  <Words>524</Words>
  <Application>Microsoft Office PowerPoint</Application>
  <PresentationFormat>Předvádění na obrazovce (4:3)</PresentationFormat>
  <Paragraphs>65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NOSP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Stepanek</dc:creator>
  <cp:lastModifiedBy>ZO NOS PPP</cp:lastModifiedBy>
  <cp:revision>608</cp:revision>
  <cp:lastPrinted>2023-08-08T07:28:21Z</cp:lastPrinted>
  <dcterms:created xsi:type="dcterms:W3CDTF">2011-09-20T10:06:42Z</dcterms:created>
  <dcterms:modified xsi:type="dcterms:W3CDTF">2025-12-09T12:45:32Z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0x010100003A23C02CC4894A810505902EAA7E02</vt:lpwstr>
  </property>
  <property fmtid="{D5CDD505-2E9C-101B-9397-08002B2CF9AE}" pid="3" name="MediaServiceImageTags">
    <vt:lpwstr/>
  </property>
</Properties>
</file>